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44079-D556-4C64-9AED-2129EF31FDDC}" type="datetimeFigureOut">
              <a:rPr lang="hr-HR" smtClean="0"/>
              <a:t>20.3.2015.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F0D9B-C680-4649-94C4-338AFC550D9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49914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44079-D556-4C64-9AED-2129EF31FDDC}" type="datetimeFigureOut">
              <a:rPr lang="hr-HR" smtClean="0"/>
              <a:t>20.3.2015.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F0D9B-C680-4649-94C4-338AFC550D9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41776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44079-D556-4C64-9AED-2129EF31FDDC}" type="datetimeFigureOut">
              <a:rPr lang="hr-HR" smtClean="0"/>
              <a:t>20.3.2015.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F0D9B-C680-4649-94C4-338AFC550D9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70957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44079-D556-4C64-9AED-2129EF31FDDC}" type="datetimeFigureOut">
              <a:rPr lang="hr-HR" smtClean="0"/>
              <a:t>20.3.2015.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F0D9B-C680-4649-94C4-338AFC550D9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61882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44079-D556-4C64-9AED-2129EF31FDDC}" type="datetimeFigureOut">
              <a:rPr lang="hr-HR" smtClean="0"/>
              <a:t>20.3.2015.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F0D9B-C680-4649-94C4-338AFC550D9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91878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44079-D556-4C64-9AED-2129EF31FDDC}" type="datetimeFigureOut">
              <a:rPr lang="hr-HR" smtClean="0"/>
              <a:t>20.3.2015.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F0D9B-C680-4649-94C4-338AFC550D9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87388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44079-D556-4C64-9AED-2129EF31FDDC}" type="datetimeFigureOut">
              <a:rPr lang="hr-HR" smtClean="0"/>
              <a:t>20.3.2015.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F0D9B-C680-4649-94C4-338AFC550D9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70468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44079-D556-4C64-9AED-2129EF31FDDC}" type="datetimeFigureOut">
              <a:rPr lang="hr-HR" smtClean="0"/>
              <a:t>20.3.2015.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F0D9B-C680-4649-94C4-338AFC550D9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7809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44079-D556-4C64-9AED-2129EF31FDDC}" type="datetimeFigureOut">
              <a:rPr lang="hr-HR" smtClean="0"/>
              <a:t>20.3.2015.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F0D9B-C680-4649-94C4-338AFC550D9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29239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44079-D556-4C64-9AED-2129EF31FDDC}" type="datetimeFigureOut">
              <a:rPr lang="hr-HR" smtClean="0"/>
              <a:t>20.3.2015.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F0D9B-C680-4649-94C4-338AFC550D9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09769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44079-D556-4C64-9AED-2129EF31FDDC}" type="datetimeFigureOut">
              <a:rPr lang="hr-HR" smtClean="0"/>
              <a:t>20.3.2015.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F0D9B-C680-4649-94C4-338AFC550D9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48005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44079-D556-4C64-9AED-2129EF31FDDC}" type="datetimeFigureOut">
              <a:rPr lang="hr-HR" smtClean="0"/>
              <a:t>20.3.2015.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F0D9B-C680-4649-94C4-338AFC550D9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338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56" y="2239963"/>
            <a:ext cx="7781925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916832"/>
            <a:ext cx="7990656" cy="1683619"/>
          </a:xfrm>
        </p:spPr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REGULATOR TRŽIŠTA LIJEKOVA</a:t>
            </a:r>
            <a:br>
              <a:rPr lang="hr-HR" dirty="0" smtClean="0">
                <a:solidFill>
                  <a:schemeClr val="bg1"/>
                </a:solidFill>
              </a:rPr>
            </a:br>
            <a:r>
              <a:rPr lang="hr-HR" sz="1600" dirty="0" smtClean="0">
                <a:solidFill>
                  <a:schemeClr val="bg1"/>
                </a:solidFill>
              </a:rPr>
              <a:t>JEDINSTVENI BUSINESS INTELLIGENCE SUSTAV ZA REGULACIJU TRŽIŠTA LIJEKOVA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hr-HR" sz="2400" dirty="0" smtClean="0">
                <a:solidFill>
                  <a:srgbClr val="0070C0"/>
                </a:solidFill>
              </a:rPr>
              <a:t>REGISTAR LIJEKOVA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hr-HR" sz="2400" dirty="0" smtClean="0">
                <a:solidFill>
                  <a:srgbClr val="0070C0"/>
                </a:solidFill>
              </a:rPr>
              <a:t>REGULACIJA CIJENA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hr-HR" sz="2400" dirty="0" smtClean="0">
                <a:solidFill>
                  <a:srgbClr val="0070C0"/>
                </a:solidFill>
              </a:rPr>
              <a:t>ANALITIKA I SIMULACIJE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hr-HR" sz="2400" dirty="0" smtClean="0">
                <a:solidFill>
                  <a:srgbClr val="0070C0"/>
                </a:solidFill>
              </a:rPr>
              <a:t>UPRAVLJANJE PROCESIMA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hr-HR" sz="2400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57" y="260649"/>
            <a:ext cx="1108440" cy="1108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56" y="6237287"/>
            <a:ext cx="38004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628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412776"/>
            <a:ext cx="7846640" cy="3312368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0070C0"/>
                </a:solidFill>
              </a:rPr>
              <a:t/>
            </a:r>
            <a:br>
              <a:rPr lang="hr-HR" dirty="0" smtClean="0">
                <a:solidFill>
                  <a:srgbClr val="0070C0"/>
                </a:solidFill>
              </a:rPr>
            </a:br>
            <a:r>
              <a:rPr lang="hr-HR" sz="9800" dirty="0" smtClean="0">
                <a:solidFill>
                  <a:srgbClr val="0070C0"/>
                </a:solidFill>
              </a:rPr>
              <a:t>KRAJ</a:t>
            </a:r>
            <a:r>
              <a:rPr lang="hr-HR" dirty="0">
                <a:solidFill>
                  <a:srgbClr val="0070C0"/>
                </a:solidFill>
              </a:rPr>
              <a:t/>
            </a:r>
            <a:br>
              <a:rPr lang="hr-HR" dirty="0">
                <a:solidFill>
                  <a:srgbClr val="0070C0"/>
                </a:solidFill>
              </a:rPr>
            </a:br>
            <a:r>
              <a:rPr lang="hr-HR" dirty="0" smtClean="0">
                <a:solidFill>
                  <a:srgbClr val="0070C0"/>
                </a:solidFill>
              </a:rPr>
              <a:t/>
            </a:r>
            <a:br>
              <a:rPr lang="hr-HR" dirty="0" smtClean="0">
                <a:solidFill>
                  <a:srgbClr val="0070C0"/>
                </a:solidFill>
              </a:rPr>
            </a:br>
            <a:r>
              <a:rPr lang="hr-HR" dirty="0" smtClean="0">
                <a:solidFill>
                  <a:srgbClr val="0070C0"/>
                </a:solidFill>
              </a:rPr>
              <a:t>Hvala Vam na pažnji.</a:t>
            </a:r>
            <a:endParaRPr lang="hr-HR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4869160"/>
            <a:ext cx="6944816" cy="1296144"/>
          </a:xfrm>
        </p:spPr>
        <p:txBody>
          <a:bodyPr>
            <a:normAutofit/>
          </a:bodyPr>
          <a:lstStyle/>
          <a:p>
            <a:pPr algn="l"/>
            <a:r>
              <a:rPr lang="hr-HR" sz="1100" dirty="0" smtClean="0">
                <a:solidFill>
                  <a:srgbClr val="0070C0"/>
                </a:solidFill>
              </a:rPr>
              <a:t>KONTAKT</a:t>
            </a:r>
          </a:p>
          <a:p>
            <a:pPr algn="l"/>
            <a:r>
              <a:rPr lang="hr-H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Sigyn – istraživanje i razvoj d.o.o.</a:t>
            </a:r>
          </a:p>
          <a:p>
            <a:pPr algn="l"/>
            <a:r>
              <a:rPr lang="hr-H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Trg žrtava fašizma 3,</a:t>
            </a:r>
          </a:p>
          <a:p>
            <a:pPr algn="l"/>
            <a:r>
              <a:rPr lang="hr-H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10000 Zagreb</a:t>
            </a:r>
          </a:p>
          <a:p>
            <a:pPr algn="l"/>
            <a:r>
              <a:rPr lang="hr-H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</a:t>
            </a:r>
            <a:r>
              <a:rPr lang="hr-H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 +385 91 254 99 45 </a:t>
            </a:r>
          </a:p>
          <a:p>
            <a:pPr algn="l"/>
            <a:r>
              <a:rPr lang="hr-H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  <a:r>
              <a:rPr lang="hr-H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mail: miron@sigyn.eu</a:t>
            </a:r>
            <a:endParaRPr lang="hr-H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57" y="260649"/>
            <a:ext cx="1108440" cy="1108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56" y="6237287"/>
            <a:ext cx="38004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603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412777"/>
            <a:ext cx="7846640" cy="1656184"/>
          </a:xfrm>
        </p:spPr>
        <p:txBody>
          <a:bodyPr/>
          <a:lstStyle/>
          <a:p>
            <a:pPr algn="l"/>
            <a:r>
              <a:rPr lang="hr-HR" dirty="0" smtClean="0">
                <a:solidFill>
                  <a:srgbClr val="0070C0"/>
                </a:solidFill>
              </a:rPr>
              <a:t>REGISTAR LIJEKOVA</a:t>
            </a:r>
            <a:endParaRPr lang="hr-HR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2708920"/>
            <a:ext cx="6944816" cy="2929880"/>
          </a:xfrm>
        </p:spPr>
        <p:txBody>
          <a:bodyPr>
            <a:normAutofit lnSpcReduction="10000"/>
          </a:bodyPr>
          <a:lstStyle/>
          <a:p>
            <a:pPr algn="l"/>
            <a:r>
              <a:rPr lang="hr-HR" sz="2400" dirty="0" smtClean="0">
                <a:solidFill>
                  <a:srgbClr val="0070C0"/>
                </a:solidFill>
              </a:rPr>
              <a:t>BENEFITS</a:t>
            </a:r>
          </a:p>
          <a:p>
            <a:pPr algn="l"/>
            <a:r>
              <a:rPr lang="hr-HR" sz="2400" dirty="0">
                <a:solidFill>
                  <a:srgbClr val="0070C0"/>
                </a:solidFill>
              </a:rPr>
              <a:t>	</a:t>
            </a:r>
            <a:r>
              <a:rPr lang="hr-HR" sz="1800" dirty="0" smtClean="0">
                <a:solidFill>
                  <a:srgbClr val="0070C0"/>
                </a:solidFill>
              </a:rPr>
              <a:t>&gt; JEDNOSTAVNO UPRAVLJANJE TRŽIŠTEM  </a:t>
            </a:r>
          </a:p>
          <a:p>
            <a:pPr algn="l"/>
            <a:r>
              <a:rPr lang="hr-HR" sz="1800" dirty="0" smtClean="0">
                <a:solidFill>
                  <a:srgbClr val="0070C0"/>
                </a:solidFill>
              </a:rPr>
              <a:t>		</a:t>
            </a:r>
            <a:r>
              <a:rPr lang="hr-H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Pratite cjelokupno tržište lijekova iz svakog aspekta – od pojedinog pakiranja do 			skupina. Kad je informacija potpuna, upravljanje tržištem postaje lakše i 			jednostavnije.</a:t>
            </a:r>
            <a:endParaRPr lang="hr-HR" sz="1000" dirty="0" smtClean="0">
              <a:solidFill>
                <a:srgbClr val="0070C0"/>
              </a:solidFill>
            </a:endParaRPr>
          </a:p>
          <a:p>
            <a:pPr algn="l"/>
            <a:r>
              <a:rPr lang="hr-HR" sz="1800" dirty="0" smtClean="0">
                <a:solidFill>
                  <a:srgbClr val="0070C0"/>
                </a:solidFill>
              </a:rPr>
              <a:t>	&gt;  NAJNAPREDNIJI BUSINESS INTELLIGENCE ALAT</a:t>
            </a:r>
          </a:p>
          <a:p>
            <a:pPr algn="l"/>
            <a:r>
              <a:rPr lang="hr-HR" sz="1800" dirty="0" smtClean="0">
                <a:solidFill>
                  <a:srgbClr val="0070C0"/>
                </a:solidFill>
              </a:rPr>
              <a:t>		</a:t>
            </a:r>
            <a:r>
              <a:rPr lang="hr-H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Ovaj jedinstveni modul pružit će vam pregled stanja kroz vrijeme uz sljedivost promjena i svih 		donesenih odluka unutar cjelokupnog sustava.</a:t>
            </a:r>
            <a:endParaRPr lang="hr-HR" sz="1800" dirty="0" smtClean="0">
              <a:solidFill>
                <a:srgbClr val="0070C0"/>
              </a:solidFill>
            </a:endParaRPr>
          </a:p>
          <a:p>
            <a:pPr algn="l"/>
            <a:r>
              <a:rPr lang="hr-HR" sz="1800" dirty="0">
                <a:solidFill>
                  <a:srgbClr val="0070C0"/>
                </a:solidFill>
              </a:rPr>
              <a:t>	</a:t>
            </a:r>
            <a:r>
              <a:rPr lang="hr-HR" sz="1800" dirty="0" smtClean="0">
                <a:solidFill>
                  <a:srgbClr val="0070C0"/>
                </a:solidFill>
              </a:rPr>
              <a:t>&gt; TRENUTAČNI UVID U SVE RELEVANTNE PODATKE </a:t>
            </a:r>
          </a:p>
          <a:p>
            <a:pPr algn="l"/>
            <a:r>
              <a:rPr lang="hr-HR" sz="1000" dirty="0">
                <a:solidFill>
                  <a:srgbClr val="0070C0"/>
                </a:solidFill>
              </a:rPr>
              <a:t>	</a:t>
            </a:r>
            <a:r>
              <a:rPr lang="hr-HR" sz="1000" dirty="0" smtClean="0">
                <a:solidFill>
                  <a:srgbClr val="0070C0"/>
                </a:solidFill>
              </a:rPr>
              <a:t>	</a:t>
            </a:r>
            <a:r>
              <a:rPr lang="hr-H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Budite uvijek povezani. Svi podaci, kao i njihova izvješća i relevantna dokumentacija bit će vam 		dostupni kad god zatrebate.</a:t>
            </a:r>
          </a:p>
          <a:p>
            <a:pPr algn="l"/>
            <a:endParaRPr lang="hr-HR" sz="2400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57" y="260649"/>
            <a:ext cx="1108440" cy="1108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56" y="6237287"/>
            <a:ext cx="38004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149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412777"/>
            <a:ext cx="7846640" cy="1656184"/>
          </a:xfrm>
        </p:spPr>
        <p:txBody>
          <a:bodyPr/>
          <a:lstStyle/>
          <a:p>
            <a:pPr algn="l"/>
            <a:r>
              <a:rPr lang="hr-HR" dirty="0" smtClean="0">
                <a:solidFill>
                  <a:srgbClr val="0070C0"/>
                </a:solidFill>
              </a:rPr>
              <a:t>REGISTAR LIJEKOVA</a:t>
            </a:r>
            <a:endParaRPr lang="hr-HR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2708920"/>
            <a:ext cx="6944816" cy="2929880"/>
          </a:xfrm>
        </p:spPr>
        <p:txBody>
          <a:bodyPr>
            <a:normAutofit/>
          </a:bodyPr>
          <a:lstStyle/>
          <a:p>
            <a:pPr algn="l"/>
            <a:r>
              <a:rPr lang="hr-HR" sz="2400" dirty="0" smtClean="0">
                <a:solidFill>
                  <a:srgbClr val="0070C0"/>
                </a:solidFill>
              </a:rPr>
              <a:t>KEY FEATURES</a:t>
            </a:r>
          </a:p>
          <a:p>
            <a:pPr algn="l"/>
            <a:r>
              <a:rPr lang="hr-HR" sz="2400" dirty="0">
                <a:solidFill>
                  <a:srgbClr val="0070C0"/>
                </a:solidFill>
              </a:rPr>
              <a:t>	</a:t>
            </a:r>
            <a:r>
              <a:rPr lang="hr-HR" sz="1800" dirty="0" smtClean="0">
                <a:solidFill>
                  <a:srgbClr val="0070C0"/>
                </a:solidFill>
              </a:rPr>
              <a:t>&gt; IZRAVAN UVID U STANJE TRŽIŠTA  </a:t>
            </a:r>
          </a:p>
          <a:p>
            <a:pPr algn="l"/>
            <a:r>
              <a:rPr lang="hr-HR" sz="1800" dirty="0" smtClean="0">
                <a:solidFill>
                  <a:srgbClr val="0070C0"/>
                </a:solidFill>
              </a:rPr>
              <a:t>		</a:t>
            </a:r>
            <a:r>
              <a:rPr lang="hr-H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Ovaj modul omogućuje pregled tržišta lijekova – njegovo trenutno stanje, kao i prethodne 		verzije registra sa svim dostupnim podacima.</a:t>
            </a:r>
            <a:endParaRPr lang="hr-HR" sz="1000" dirty="0" smtClean="0">
              <a:solidFill>
                <a:srgbClr val="0070C0"/>
              </a:solidFill>
            </a:endParaRPr>
          </a:p>
          <a:p>
            <a:pPr algn="l"/>
            <a:r>
              <a:rPr lang="hr-HR" sz="1800" dirty="0" smtClean="0">
                <a:solidFill>
                  <a:srgbClr val="0070C0"/>
                </a:solidFill>
              </a:rPr>
              <a:t>	&gt;  BRZINA I DOSTUPNOST PODATAKA</a:t>
            </a:r>
          </a:p>
          <a:p>
            <a:pPr algn="l"/>
            <a:r>
              <a:rPr lang="hr-HR" sz="1800" dirty="0" smtClean="0">
                <a:solidFill>
                  <a:srgbClr val="0070C0"/>
                </a:solidFill>
              </a:rPr>
              <a:t>		</a:t>
            </a:r>
            <a:r>
              <a:rPr lang="hr-H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Dođite do željenih podataka trenutno uz par klikova mišem. Izaberite kategoriju pretraživanja</a:t>
            </a:r>
          </a:p>
          <a:p>
            <a:pPr algn="l"/>
            <a:r>
              <a:rPr lang="hr-H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hr-H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- jednu ili više njih i sve što trebate prikazat će se na vašem ekranu.</a:t>
            </a:r>
            <a:endParaRPr lang="hr-HR" sz="1800" dirty="0" smtClean="0">
              <a:solidFill>
                <a:srgbClr val="0070C0"/>
              </a:solidFill>
            </a:endParaRPr>
          </a:p>
          <a:p>
            <a:pPr algn="l"/>
            <a:r>
              <a:rPr lang="hr-HR" sz="1800" dirty="0">
                <a:solidFill>
                  <a:srgbClr val="0070C0"/>
                </a:solidFill>
              </a:rPr>
              <a:t>	</a:t>
            </a:r>
            <a:r>
              <a:rPr lang="hr-HR" sz="1800" dirty="0" smtClean="0">
                <a:solidFill>
                  <a:srgbClr val="0070C0"/>
                </a:solidFill>
              </a:rPr>
              <a:t>&gt; JEDNOSTAVNOST UPORABE</a:t>
            </a:r>
          </a:p>
          <a:p>
            <a:pPr algn="l"/>
            <a:r>
              <a:rPr lang="hr-HR" sz="1000" dirty="0">
                <a:solidFill>
                  <a:srgbClr val="0070C0"/>
                </a:solidFill>
              </a:rPr>
              <a:t>	</a:t>
            </a:r>
            <a:r>
              <a:rPr lang="hr-HR" sz="1000" dirty="0" smtClean="0">
                <a:solidFill>
                  <a:srgbClr val="0070C0"/>
                </a:solidFill>
              </a:rPr>
              <a:t>	</a:t>
            </a:r>
            <a:r>
              <a:rPr lang="hr-H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Ovaj modul prednjači jednostavnošću i inuitivnim sučeljem prilagođenim za potrebe  			svakodnevnog korištenja, te pruža jasan uvid u cjelokupnu sliku.</a:t>
            </a:r>
          </a:p>
          <a:p>
            <a:pPr algn="l"/>
            <a:endParaRPr lang="hr-HR" sz="2400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57" y="260649"/>
            <a:ext cx="1108440" cy="1108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56" y="6237287"/>
            <a:ext cx="38004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683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412777"/>
            <a:ext cx="7846640" cy="1656184"/>
          </a:xfrm>
        </p:spPr>
        <p:txBody>
          <a:bodyPr/>
          <a:lstStyle/>
          <a:p>
            <a:pPr algn="l"/>
            <a:r>
              <a:rPr lang="hr-HR" dirty="0" smtClean="0">
                <a:solidFill>
                  <a:srgbClr val="0070C0"/>
                </a:solidFill>
              </a:rPr>
              <a:t>REGULACIJA CIJENA </a:t>
            </a:r>
            <a:endParaRPr lang="hr-HR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2708920"/>
            <a:ext cx="6944816" cy="2929880"/>
          </a:xfrm>
        </p:spPr>
        <p:txBody>
          <a:bodyPr>
            <a:normAutofit/>
          </a:bodyPr>
          <a:lstStyle/>
          <a:p>
            <a:pPr algn="l"/>
            <a:r>
              <a:rPr lang="hr-HR" sz="2400" dirty="0" smtClean="0">
                <a:solidFill>
                  <a:srgbClr val="0070C0"/>
                </a:solidFill>
              </a:rPr>
              <a:t>BENEFITS</a:t>
            </a:r>
          </a:p>
          <a:p>
            <a:pPr algn="l"/>
            <a:r>
              <a:rPr lang="hr-HR" sz="2400" dirty="0">
                <a:solidFill>
                  <a:srgbClr val="0070C0"/>
                </a:solidFill>
              </a:rPr>
              <a:t>	</a:t>
            </a:r>
            <a:r>
              <a:rPr lang="hr-HR" sz="1800" dirty="0" smtClean="0">
                <a:solidFill>
                  <a:srgbClr val="0070C0"/>
                </a:solidFill>
              </a:rPr>
              <a:t>&gt; KONTROLA SUDIONIKA TRŽIŠNE UTAKMICE  </a:t>
            </a:r>
          </a:p>
          <a:p>
            <a:pPr algn="l"/>
            <a:r>
              <a:rPr lang="hr-HR" sz="1800" dirty="0" smtClean="0">
                <a:solidFill>
                  <a:srgbClr val="0070C0"/>
                </a:solidFill>
              </a:rPr>
              <a:t>		</a:t>
            </a:r>
            <a:r>
              <a:rPr lang="hr-H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Kontrola, nadzor i utvrđivanje cijene lijekova uz praćenje prijedloga / nositelja odobrenja.</a:t>
            </a:r>
            <a:endParaRPr lang="hr-HR" sz="1000" dirty="0" smtClean="0">
              <a:solidFill>
                <a:srgbClr val="0070C0"/>
              </a:solidFill>
            </a:endParaRPr>
          </a:p>
          <a:p>
            <a:pPr algn="l"/>
            <a:r>
              <a:rPr lang="hr-HR" sz="1800" dirty="0" smtClean="0">
                <a:solidFill>
                  <a:srgbClr val="0070C0"/>
                </a:solidFill>
              </a:rPr>
              <a:t>	&gt;  </a:t>
            </a:r>
            <a:r>
              <a:rPr lang="hr-HR" sz="1800" dirty="0" smtClean="0">
                <a:solidFill>
                  <a:srgbClr val="0070C0"/>
                </a:solidFill>
              </a:rPr>
              <a:t>PROCESI USKLAĐIVANJA CIJENA/MEĐUNARODNO/INTERNO</a:t>
            </a:r>
            <a:endParaRPr lang="hr-HR" sz="1800" dirty="0" smtClean="0">
              <a:solidFill>
                <a:srgbClr val="0070C0"/>
              </a:solidFill>
            </a:endParaRPr>
          </a:p>
          <a:p>
            <a:pPr algn="l"/>
            <a:r>
              <a:rPr lang="hr-HR" sz="1800" dirty="0" smtClean="0">
                <a:solidFill>
                  <a:srgbClr val="0070C0"/>
                </a:solidFill>
              </a:rPr>
              <a:t>		</a:t>
            </a:r>
            <a:r>
              <a:rPr lang="hr-H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Potpomognuti sustav izračuna i kontrole  procesa usklađivanja cijena, bez obzira radi li se o 		međunarodnom ili internom usklađivanju cijena</a:t>
            </a:r>
            <a:r>
              <a:rPr lang="hr-H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lijekova</a:t>
            </a:r>
            <a:r>
              <a:rPr lang="hr-H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hr-HR" sz="1800" dirty="0" smtClean="0">
              <a:solidFill>
                <a:srgbClr val="0070C0"/>
              </a:solidFill>
            </a:endParaRPr>
          </a:p>
          <a:p>
            <a:pPr algn="l"/>
            <a:r>
              <a:rPr lang="hr-HR" sz="1800" dirty="0">
                <a:solidFill>
                  <a:srgbClr val="0070C0"/>
                </a:solidFill>
              </a:rPr>
              <a:t>	</a:t>
            </a:r>
            <a:r>
              <a:rPr lang="hr-HR" sz="1800" dirty="0" smtClean="0">
                <a:solidFill>
                  <a:srgbClr val="0070C0"/>
                </a:solidFill>
              </a:rPr>
              <a:t>&gt; TRANSPARENTAN PROCES IZRAČUNA CIJENA </a:t>
            </a:r>
          </a:p>
          <a:p>
            <a:pPr algn="l"/>
            <a:r>
              <a:rPr lang="hr-HR" sz="1000" dirty="0">
                <a:solidFill>
                  <a:srgbClr val="0070C0"/>
                </a:solidFill>
              </a:rPr>
              <a:t>	</a:t>
            </a:r>
            <a:r>
              <a:rPr lang="hr-HR" sz="1000" dirty="0" smtClean="0">
                <a:solidFill>
                  <a:srgbClr val="0070C0"/>
                </a:solidFill>
              </a:rPr>
              <a:t>	</a:t>
            </a:r>
            <a:r>
              <a:rPr lang="hr-H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Izračun cijene, bez obzira na to radi li se o međunarodnoj usporednoj cijeni ili referiranju, sada 		postaje transparentan postupak koji možete pratiti i provjeriti u svakom trenutku.</a:t>
            </a:r>
          </a:p>
          <a:p>
            <a:pPr algn="l"/>
            <a:endParaRPr lang="hr-HR" sz="2400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57" y="260649"/>
            <a:ext cx="1108440" cy="1108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56" y="6237287"/>
            <a:ext cx="38004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821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412777"/>
            <a:ext cx="7846640" cy="1656184"/>
          </a:xfrm>
        </p:spPr>
        <p:txBody>
          <a:bodyPr/>
          <a:lstStyle/>
          <a:p>
            <a:pPr algn="l"/>
            <a:r>
              <a:rPr lang="hr-HR" dirty="0" smtClean="0">
                <a:solidFill>
                  <a:srgbClr val="0070C0"/>
                </a:solidFill>
              </a:rPr>
              <a:t>REGULACIJA CIJENA </a:t>
            </a:r>
            <a:endParaRPr lang="hr-HR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2708920"/>
            <a:ext cx="6944816" cy="2929880"/>
          </a:xfrm>
        </p:spPr>
        <p:txBody>
          <a:bodyPr>
            <a:normAutofit/>
          </a:bodyPr>
          <a:lstStyle/>
          <a:p>
            <a:pPr algn="l"/>
            <a:r>
              <a:rPr lang="hr-HR" sz="2400" dirty="0" smtClean="0">
                <a:solidFill>
                  <a:srgbClr val="0070C0"/>
                </a:solidFill>
              </a:rPr>
              <a:t>KEY FEATURES</a:t>
            </a:r>
          </a:p>
          <a:p>
            <a:pPr algn="l"/>
            <a:r>
              <a:rPr lang="hr-HR" sz="2400" dirty="0">
                <a:solidFill>
                  <a:srgbClr val="0070C0"/>
                </a:solidFill>
              </a:rPr>
              <a:t>	</a:t>
            </a:r>
            <a:r>
              <a:rPr lang="hr-HR" sz="1800" dirty="0" smtClean="0">
                <a:solidFill>
                  <a:srgbClr val="0070C0"/>
                </a:solidFill>
              </a:rPr>
              <a:t>&gt; UVID U REFERENTNA TRŽIŠTA LIJEKOVA  </a:t>
            </a:r>
          </a:p>
          <a:p>
            <a:pPr algn="l"/>
            <a:r>
              <a:rPr lang="hr-HR" sz="1800" dirty="0" smtClean="0">
                <a:solidFill>
                  <a:srgbClr val="0070C0"/>
                </a:solidFill>
              </a:rPr>
              <a:t>		</a:t>
            </a:r>
            <a:r>
              <a:rPr lang="hr-H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Ovaj modul opremljen je registrom cijena lijekova na referentnim tržištima s mogućnošću 		pregledavanja, pretraživanja i uspoređivanja aktualnih i svih prethodnih verzija.</a:t>
            </a:r>
            <a:endParaRPr lang="hr-HR" sz="1000" dirty="0" smtClean="0">
              <a:solidFill>
                <a:srgbClr val="0070C0"/>
              </a:solidFill>
            </a:endParaRPr>
          </a:p>
          <a:p>
            <a:pPr algn="l"/>
            <a:r>
              <a:rPr lang="hr-HR" sz="1800" dirty="0" smtClean="0">
                <a:solidFill>
                  <a:srgbClr val="0070C0"/>
                </a:solidFill>
              </a:rPr>
              <a:t>	&gt;  BRZ I JEDNOSTAVAN IZRAČU CIJENE LIJEKOVA</a:t>
            </a:r>
          </a:p>
          <a:p>
            <a:pPr algn="l"/>
            <a:r>
              <a:rPr lang="hr-HR" sz="1800" dirty="0" smtClean="0">
                <a:solidFill>
                  <a:srgbClr val="0070C0"/>
                </a:solidFill>
              </a:rPr>
              <a:t>		</a:t>
            </a:r>
            <a:r>
              <a:rPr lang="hr-H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Ono što je nekad trajalo mjesecima sada se pred vama generira u samo nekoliko minuta i kad 		god vam zatreba.</a:t>
            </a:r>
            <a:endParaRPr lang="hr-HR" sz="1800" dirty="0" smtClean="0">
              <a:solidFill>
                <a:srgbClr val="0070C0"/>
              </a:solidFill>
            </a:endParaRPr>
          </a:p>
          <a:p>
            <a:pPr algn="l"/>
            <a:r>
              <a:rPr lang="hr-HR" sz="1800" dirty="0">
                <a:solidFill>
                  <a:srgbClr val="0070C0"/>
                </a:solidFill>
              </a:rPr>
              <a:t>	</a:t>
            </a:r>
            <a:r>
              <a:rPr lang="hr-HR" sz="1800" dirty="0" smtClean="0">
                <a:solidFill>
                  <a:srgbClr val="0070C0"/>
                </a:solidFill>
              </a:rPr>
              <a:t>&gt; PREDVIĐANJE I PLANIRANJE KRETANJA NA TRŽIŠTU</a:t>
            </a:r>
          </a:p>
          <a:p>
            <a:pPr algn="l"/>
            <a:r>
              <a:rPr lang="hr-HR" sz="1000" dirty="0">
                <a:solidFill>
                  <a:srgbClr val="0070C0"/>
                </a:solidFill>
              </a:rPr>
              <a:t>	</a:t>
            </a:r>
            <a:r>
              <a:rPr lang="hr-HR" sz="1000" dirty="0" smtClean="0">
                <a:solidFill>
                  <a:srgbClr val="0070C0"/>
                </a:solidFill>
              </a:rPr>
              <a:t>	</a:t>
            </a:r>
            <a:r>
              <a:rPr lang="hr-H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Izradite proizvoljne modele izračuna pomoću kojih ćete moći procjeniti i planirati kretanja na 		tržištu lijekova.</a:t>
            </a:r>
          </a:p>
          <a:p>
            <a:pPr algn="l"/>
            <a:endParaRPr lang="hr-HR" sz="2400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57" y="260649"/>
            <a:ext cx="1108440" cy="1108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56" y="6237287"/>
            <a:ext cx="38004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437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412777"/>
            <a:ext cx="7846640" cy="1656184"/>
          </a:xfrm>
        </p:spPr>
        <p:txBody>
          <a:bodyPr/>
          <a:lstStyle/>
          <a:p>
            <a:pPr algn="l"/>
            <a:r>
              <a:rPr lang="hr-HR" dirty="0" smtClean="0">
                <a:solidFill>
                  <a:srgbClr val="0070C0"/>
                </a:solidFill>
              </a:rPr>
              <a:t>STATISTIČKA ANALIZA </a:t>
            </a:r>
            <a:endParaRPr lang="hr-HR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2708920"/>
            <a:ext cx="6944816" cy="2929880"/>
          </a:xfrm>
        </p:spPr>
        <p:txBody>
          <a:bodyPr>
            <a:normAutofit lnSpcReduction="10000"/>
          </a:bodyPr>
          <a:lstStyle/>
          <a:p>
            <a:pPr algn="l"/>
            <a:r>
              <a:rPr lang="hr-HR" sz="2400" dirty="0" smtClean="0">
                <a:solidFill>
                  <a:srgbClr val="0070C0"/>
                </a:solidFill>
              </a:rPr>
              <a:t>BENEFITS</a:t>
            </a:r>
          </a:p>
          <a:p>
            <a:pPr algn="l"/>
            <a:r>
              <a:rPr lang="hr-HR" sz="2400" dirty="0">
                <a:solidFill>
                  <a:srgbClr val="0070C0"/>
                </a:solidFill>
              </a:rPr>
              <a:t>	</a:t>
            </a:r>
            <a:r>
              <a:rPr lang="hr-HR" sz="1800" dirty="0" smtClean="0">
                <a:solidFill>
                  <a:srgbClr val="0070C0"/>
                </a:solidFill>
              </a:rPr>
              <a:t>&gt; PREVENCIJA TRŽIŠNIH ANOMALIJA  </a:t>
            </a:r>
          </a:p>
          <a:p>
            <a:pPr algn="l"/>
            <a:r>
              <a:rPr lang="hr-HR" sz="1800" dirty="0" smtClean="0">
                <a:solidFill>
                  <a:srgbClr val="0070C0"/>
                </a:solidFill>
              </a:rPr>
              <a:t>		</a:t>
            </a:r>
            <a:r>
              <a:rPr lang="vi-V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Pronađite</a:t>
            </a:r>
            <a:r>
              <a:rPr lang="hr-H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odstupanja od očekivanog tijeka prometa lijekova i provjerite koji su uzroci takvog 		događanja.</a:t>
            </a:r>
            <a:endParaRPr lang="hr-HR" sz="1000" dirty="0" smtClean="0">
              <a:solidFill>
                <a:srgbClr val="0070C0"/>
              </a:solidFill>
            </a:endParaRPr>
          </a:p>
          <a:p>
            <a:pPr algn="l"/>
            <a:r>
              <a:rPr lang="hr-HR" sz="1800" dirty="0" smtClean="0">
                <a:solidFill>
                  <a:srgbClr val="0070C0"/>
                </a:solidFill>
              </a:rPr>
              <a:t>	&gt;  OPTIMIZACIJA BUDŽETA</a:t>
            </a:r>
          </a:p>
          <a:p>
            <a:pPr algn="l"/>
            <a:r>
              <a:rPr lang="hr-HR" sz="1800" dirty="0" smtClean="0">
                <a:solidFill>
                  <a:srgbClr val="0070C0"/>
                </a:solidFill>
              </a:rPr>
              <a:t>		</a:t>
            </a:r>
            <a:r>
              <a:rPr lang="hr-H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Pomoću ovog seta alata biti ćete u mogućnosti jednostavno prepoznati sve kritične točke 		budžetiranja, a na vama je samo da donesete odluku.</a:t>
            </a:r>
            <a:endParaRPr lang="hr-HR" sz="1800" dirty="0" smtClean="0">
              <a:solidFill>
                <a:srgbClr val="0070C0"/>
              </a:solidFill>
            </a:endParaRPr>
          </a:p>
          <a:p>
            <a:pPr algn="l"/>
            <a:r>
              <a:rPr lang="hr-HR" sz="1800" dirty="0">
                <a:solidFill>
                  <a:srgbClr val="0070C0"/>
                </a:solidFill>
              </a:rPr>
              <a:t>	</a:t>
            </a:r>
            <a:r>
              <a:rPr lang="hr-HR" sz="1800" dirty="0" smtClean="0">
                <a:solidFill>
                  <a:srgbClr val="0070C0"/>
                </a:solidFill>
              </a:rPr>
              <a:t>&gt; EVIDENCE-BASED IZGRADNJA STRATEGIJE REGULATORA 	    	   TRŽIŠTA</a:t>
            </a:r>
          </a:p>
          <a:p>
            <a:pPr algn="l"/>
            <a:r>
              <a:rPr lang="hr-HR" sz="1000" dirty="0">
                <a:solidFill>
                  <a:srgbClr val="0070C0"/>
                </a:solidFill>
              </a:rPr>
              <a:t>	</a:t>
            </a:r>
            <a:r>
              <a:rPr lang="hr-HR" sz="1000" dirty="0" smtClean="0">
                <a:solidFill>
                  <a:srgbClr val="0070C0"/>
                </a:solidFill>
              </a:rPr>
              <a:t>	</a:t>
            </a:r>
            <a:r>
              <a:rPr lang="hr-H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Točan i jednostavan uvid u različita pitanja koja vas interesiraju u vezi s kretanjem na tržištu 		kroz dulji period jedinstvena  je osnova za promišljanje strategije.</a:t>
            </a:r>
          </a:p>
          <a:p>
            <a:pPr algn="l"/>
            <a:endParaRPr lang="hr-HR" sz="2400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57" y="260649"/>
            <a:ext cx="1108440" cy="1108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56" y="6237287"/>
            <a:ext cx="38004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387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412777"/>
            <a:ext cx="7846640" cy="1656184"/>
          </a:xfrm>
        </p:spPr>
        <p:txBody>
          <a:bodyPr/>
          <a:lstStyle/>
          <a:p>
            <a:pPr algn="l"/>
            <a:r>
              <a:rPr lang="hr-HR" dirty="0" smtClean="0">
                <a:solidFill>
                  <a:srgbClr val="0070C0"/>
                </a:solidFill>
              </a:rPr>
              <a:t>STATISTIČKA ANALIZA </a:t>
            </a:r>
            <a:endParaRPr lang="hr-HR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2708920"/>
            <a:ext cx="6944816" cy="2929880"/>
          </a:xfrm>
        </p:spPr>
        <p:txBody>
          <a:bodyPr>
            <a:normAutofit/>
          </a:bodyPr>
          <a:lstStyle/>
          <a:p>
            <a:pPr algn="l"/>
            <a:r>
              <a:rPr lang="hr-HR" sz="2400" dirty="0" smtClean="0">
                <a:solidFill>
                  <a:srgbClr val="0070C0"/>
                </a:solidFill>
              </a:rPr>
              <a:t>KEY FEATURES</a:t>
            </a:r>
          </a:p>
          <a:p>
            <a:pPr algn="l"/>
            <a:r>
              <a:rPr lang="hr-HR" sz="2400" dirty="0">
                <a:solidFill>
                  <a:srgbClr val="0070C0"/>
                </a:solidFill>
              </a:rPr>
              <a:t>	</a:t>
            </a:r>
            <a:r>
              <a:rPr lang="hr-HR" sz="1800" dirty="0" smtClean="0">
                <a:solidFill>
                  <a:srgbClr val="0070C0"/>
                </a:solidFill>
              </a:rPr>
              <a:t>&gt; PRAĆENJE POTROŠNJE LIJEKOVA  </a:t>
            </a:r>
          </a:p>
          <a:p>
            <a:pPr algn="l"/>
            <a:r>
              <a:rPr lang="hr-HR" sz="1800" dirty="0" smtClean="0">
                <a:solidFill>
                  <a:srgbClr val="0070C0"/>
                </a:solidFill>
              </a:rPr>
              <a:t>		</a:t>
            </a:r>
            <a:r>
              <a:rPr lang="hr-H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Potrošnju lijekova možete pretraživati i pregledavati po kategorijama za pretraživanje, s 			prikazima projekcija i izračunima tržišnih udjela.</a:t>
            </a:r>
            <a:endParaRPr lang="hr-HR" sz="1000" dirty="0" smtClean="0">
              <a:solidFill>
                <a:srgbClr val="0070C0"/>
              </a:solidFill>
            </a:endParaRPr>
          </a:p>
          <a:p>
            <a:pPr algn="l"/>
            <a:r>
              <a:rPr lang="hr-HR" sz="1800" dirty="0" smtClean="0">
                <a:solidFill>
                  <a:srgbClr val="0070C0"/>
                </a:solidFill>
              </a:rPr>
              <a:t>	&gt;  AUTOMATIZIRANA ANALITIČKA IZVJEŠĆA </a:t>
            </a:r>
          </a:p>
          <a:p>
            <a:pPr algn="l"/>
            <a:r>
              <a:rPr lang="hr-HR" sz="1800" dirty="0" smtClean="0">
                <a:solidFill>
                  <a:srgbClr val="0070C0"/>
                </a:solidFill>
              </a:rPr>
              <a:t>		</a:t>
            </a:r>
            <a:r>
              <a:rPr lang="hr-H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Automatizirana izvješća dostupna su svakog dana, tjedna mjeseca ili godine – prema 			predodređenim kriterijima i parametrima.</a:t>
            </a:r>
            <a:endParaRPr lang="hr-HR" sz="1800" dirty="0" smtClean="0">
              <a:solidFill>
                <a:srgbClr val="0070C0"/>
              </a:solidFill>
            </a:endParaRPr>
          </a:p>
          <a:p>
            <a:pPr algn="l"/>
            <a:r>
              <a:rPr lang="hr-HR" sz="1800" dirty="0">
                <a:solidFill>
                  <a:srgbClr val="0070C0"/>
                </a:solidFill>
              </a:rPr>
              <a:t>	</a:t>
            </a:r>
            <a:r>
              <a:rPr lang="hr-HR" sz="1800" dirty="0" smtClean="0">
                <a:solidFill>
                  <a:srgbClr val="0070C0"/>
                </a:solidFill>
              </a:rPr>
              <a:t>&gt; INTERAKTIVNO ANALITIČKO SUČELJE</a:t>
            </a:r>
          </a:p>
          <a:p>
            <a:pPr algn="l"/>
            <a:r>
              <a:rPr lang="hr-HR" sz="1000" dirty="0">
                <a:solidFill>
                  <a:srgbClr val="0070C0"/>
                </a:solidFill>
              </a:rPr>
              <a:t>	</a:t>
            </a:r>
            <a:r>
              <a:rPr lang="hr-HR" sz="1000" dirty="0" smtClean="0">
                <a:solidFill>
                  <a:srgbClr val="0070C0"/>
                </a:solidFill>
              </a:rPr>
              <a:t>	</a:t>
            </a:r>
            <a:r>
              <a:rPr lang="hr-H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Interaktivno analitičko sučelje pomoći će vam da jednostavno pronađete, usporedite i 			projicirate kretanje potrošnje za pojedino pakiranje, proizvođača ili pak skupinu lijekova.</a:t>
            </a:r>
          </a:p>
          <a:p>
            <a:pPr algn="l"/>
            <a:endParaRPr lang="hr-HR" sz="2400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57" y="260649"/>
            <a:ext cx="1108440" cy="1108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56" y="6237287"/>
            <a:ext cx="38004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272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412777"/>
            <a:ext cx="7846640" cy="1656184"/>
          </a:xfrm>
        </p:spPr>
        <p:txBody>
          <a:bodyPr/>
          <a:lstStyle/>
          <a:p>
            <a:pPr algn="l"/>
            <a:r>
              <a:rPr lang="hr-HR" dirty="0" smtClean="0">
                <a:solidFill>
                  <a:srgbClr val="0070C0"/>
                </a:solidFill>
              </a:rPr>
              <a:t>UPRAVLJANJE PROCESIMA</a:t>
            </a:r>
            <a:endParaRPr lang="hr-HR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2708920"/>
            <a:ext cx="6944816" cy="2929880"/>
          </a:xfrm>
        </p:spPr>
        <p:txBody>
          <a:bodyPr>
            <a:normAutofit lnSpcReduction="10000"/>
          </a:bodyPr>
          <a:lstStyle/>
          <a:p>
            <a:pPr algn="l"/>
            <a:r>
              <a:rPr lang="hr-HR" sz="2400" dirty="0" smtClean="0">
                <a:solidFill>
                  <a:srgbClr val="0070C0"/>
                </a:solidFill>
              </a:rPr>
              <a:t>BENEFITS</a:t>
            </a:r>
          </a:p>
          <a:p>
            <a:pPr algn="l"/>
            <a:r>
              <a:rPr lang="hr-HR" sz="2400" dirty="0">
                <a:solidFill>
                  <a:srgbClr val="0070C0"/>
                </a:solidFill>
              </a:rPr>
              <a:t>	</a:t>
            </a:r>
            <a:r>
              <a:rPr lang="hr-HR" sz="1800" dirty="0" smtClean="0">
                <a:solidFill>
                  <a:srgbClr val="0070C0"/>
                </a:solidFill>
              </a:rPr>
              <a:t>&gt; CENTRALIZIRANI NADZOR PROCESA  </a:t>
            </a:r>
          </a:p>
          <a:p>
            <a:pPr algn="l"/>
            <a:r>
              <a:rPr lang="hr-HR" sz="1800" dirty="0" smtClean="0">
                <a:solidFill>
                  <a:srgbClr val="0070C0"/>
                </a:solidFill>
              </a:rPr>
              <a:t>		</a:t>
            </a:r>
            <a:r>
              <a:rPr lang="hr-H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Uvijek dostupni i pregledni  prikazi stanja pojedinih proces i predmeta omogućit će vam 			jednostavan nadzor i izravan uvid u rad timova te sljedivost svakog podatka unutar sustava. </a:t>
            </a:r>
            <a:endParaRPr lang="hr-HR" sz="1000" dirty="0" smtClean="0">
              <a:solidFill>
                <a:srgbClr val="0070C0"/>
              </a:solidFill>
            </a:endParaRPr>
          </a:p>
          <a:p>
            <a:pPr algn="l"/>
            <a:r>
              <a:rPr lang="hr-HR" sz="1800" dirty="0" smtClean="0">
                <a:solidFill>
                  <a:srgbClr val="0070C0"/>
                </a:solidFill>
              </a:rPr>
              <a:t>	&gt;  TRANSPARENTNOST I SLJEDIVOST PROCESA</a:t>
            </a:r>
          </a:p>
          <a:p>
            <a:pPr algn="l"/>
            <a:r>
              <a:rPr lang="hr-HR" sz="1800" dirty="0" smtClean="0">
                <a:solidFill>
                  <a:srgbClr val="0070C0"/>
                </a:solidFill>
              </a:rPr>
              <a:t>		</a:t>
            </a:r>
            <a:r>
              <a:rPr lang="hr-H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Svi procesi i predmeti u potpunosti su sljedivi i transparentno prikazani. Na ovaj način sva 		pitanja pronađu svoje odgovore.</a:t>
            </a:r>
            <a:endParaRPr lang="hr-HR" sz="1800" dirty="0" smtClean="0">
              <a:solidFill>
                <a:srgbClr val="0070C0"/>
              </a:solidFill>
            </a:endParaRPr>
          </a:p>
          <a:p>
            <a:pPr algn="l"/>
            <a:r>
              <a:rPr lang="hr-HR" sz="1800" dirty="0">
                <a:solidFill>
                  <a:srgbClr val="0070C0"/>
                </a:solidFill>
              </a:rPr>
              <a:t>	</a:t>
            </a:r>
            <a:r>
              <a:rPr lang="hr-HR" sz="1800" dirty="0" smtClean="0">
                <a:solidFill>
                  <a:srgbClr val="0070C0"/>
                </a:solidFill>
              </a:rPr>
              <a:t>&gt; JEDNOSTAVNO UPRAVALJANJE ADMINISTRATIVNIM 	  	   PROCEDURAMA</a:t>
            </a:r>
          </a:p>
          <a:p>
            <a:pPr algn="l"/>
            <a:r>
              <a:rPr lang="hr-HR" sz="1000" dirty="0">
                <a:solidFill>
                  <a:srgbClr val="0070C0"/>
                </a:solidFill>
              </a:rPr>
              <a:t>	</a:t>
            </a:r>
            <a:r>
              <a:rPr lang="hr-HR" sz="1000" dirty="0" smtClean="0">
                <a:solidFill>
                  <a:srgbClr val="0070C0"/>
                </a:solidFill>
              </a:rPr>
              <a:t>	</a:t>
            </a:r>
            <a:r>
              <a:rPr lang="hr-H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Upravljanje administrativnim procedurama katkada je dugotrajno i zamorno. Uz pomoć naše 		platforme postaje jednostavno i lako.</a:t>
            </a:r>
          </a:p>
          <a:p>
            <a:pPr algn="l"/>
            <a:endParaRPr lang="hr-HR" sz="2400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57" y="260649"/>
            <a:ext cx="1108440" cy="1108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56" y="6237287"/>
            <a:ext cx="38004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18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412777"/>
            <a:ext cx="7846640" cy="1656184"/>
          </a:xfrm>
        </p:spPr>
        <p:txBody>
          <a:bodyPr/>
          <a:lstStyle/>
          <a:p>
            <a:pPr algn="l"/>
            <a:r>
              <a:rPr lang="hr-HR" dirty="0" smtClean="0">
                <a:solidFill>
                  <a:srgbClr val="0070C0"/>
                </a:solidFill>
              </a:rPr>
              <a:t>UPRAVLJANJE PROCESIMA</a:t>
            </a:r>
            <a:endParaRPr lang="hr-HR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2708920"/>
            <a:ext cx="6944816" cy="2929880"/>
          </a:xfrm>
        </p:spPr>
        <p:txBody>
          <a:bodyPr>
            <a:normAutofit/>
          </a:bodyPr>
          <a:lstStyle/>
          <a:p>
            <a:pPr algn="l"/>
            <a:r>
              <a:rPr lang="hr-HR" sz="2400" dirty="0" smtClean="0">
                <a:solidFill>
                  <a:srgbClr val="0070C0"/>
                </a:solidFill>
              </a:rPr>
              <a:t>KEY FEATURES</a:t>
            </a:r>
          </a:p>
          <a:p>
            <a:pPr algn="l"/>
            <a:r>
              <a:rPr lang="hr-HR" sz="2400" dirty="0">
                <a:solidFill>
                  <a:srgbClr val="0070C0"/>
                </a:solidFill>
              </a:rPr>
              <a:t>	</a:t>
            </a:r>
            <a:r>
              <a:rPr lang="hr-HR" sz="1800" dirty="0" smtClean="0">
                <a:solidFill>
                  <a:srgbClr val="0070C0"/>
                </a:solidFill>
              </a:rPr>
              <a:t>&gt; SUSTAV ZA UPRAVLJANJE DOKUMENTACIJOM  </a:t>
            </a:r>
          </a:p>
          <a:p>
            <a:pPr algn="l"/>
            <a:r>
              <a:rPr lang="hr-HR" sz="1800" dirty="0" smtClean="0">
                <a:solidFill>
                  <a:srgbClr val="0070C0"/>
                </a:solidFill>
              </a:rPr>
              <a:t>		</a:t>
            </a:r>
            <a:r>
              <a:rPr lang="hr-H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Praćenje kompletnog procesa, od zaprimanja zahtijeva preko donošenja odluke i evaluacije, pa 		sve do izdavanja rješenja. Ovaj sustav omogućit će jednostavan i cjelovit uvid. </a:t>
            </a:r>
            <a:endParaRPr lang="hr-HR" sz="1000" dirty="0" smtClean="0">
              <a:solidFill>
                <a:srgbClr val="0070C0"/>
              </a:solidFill>
            </a:endParaRPr>
          </a:p>
          <a:p>
            <a:pPr algn="l"/>
            <a:r>
              <a:rPr lang="hr-HR" sz="1800" dirty="0" smtClean="0">
                <a:solidFill>
                  <a:srgbClr val="0070C0"/>
                </a:solidFill>
              </a:rPr>
              <a:t>	&gt;  AUTOMATIZIRANO GENERIRANJE DOKUMENTACIJE</a:t>
            </a:r>
          </a:p>
          <a:p>
            <a:pPr algn="l"/>
            <a:r>
              <a:rPr lang="hr-HR" sz="1800" dirty="0" smtClean="0">
                <a:solidFill>
                  <a:srgbClr val="0070C0"/>
                </a:solidFill>
              </a:rPr>
              <a:t>		</a:t>
            </a:r>
            <a:r>
              <a:rPr lang="hr-H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Odvojiti važno od manje važnog ključ je uspješnosti. Neka vaši stručnjaci donose odluke, a 		provode ih kroz cijeli sustav klikom miša.</a:t>
            </a:r>
            <a:endParaRPr lang="hr-HR" sz="1800" dirty="0" smtClean="0">
              <a:solidFill>
                <a:srgbClr val="0070C0"/>
              </a:solidFill>
            </a:endParaRPr>
          </a:p>
          <a:p>
            <a:pPr algn="l"/>
            <a:r>
              <a:rPr lang="hr-HR" sz="1800" dirty="0">
                <a:solidFill>
                  <a:srgbClr val="0070C0"/>
                </a:solidFill>
              </a:rPr>
              <a:t>	</a:t>
            </a:r>
            <a:r>
              <a:rPr lang="hr-HR" sz="1800" dirty="0" smtClean="0">
                <a:solidFill>
                  <a:srgbClr val="0070C0"/>
                </a:solidFill>
              </a:rPr>
              <a:t>&gt; INTEGRALNO UPRAVLJANJE PROCESOM</a:t>
            </a:r>
          </a:p>
          <a:p>
            <a:pPr algn="l"/>
            <a:r>
              <a:rPr lang="hr-HR" sz="1000" dirty="0">
                <a:solidFill>
                  <a:srgbClr val="0070C0"/>
                </a:solidFill>
              </a:rPr>
              <a:t>	</a:t>
            </a:r>
            <a:r>
              <a:rPr lang="hr-HR" sz="1000" dirty="0" smtClean="0">
                <a:solidFill>
                  <a:srgbClr val="0070C0"/>
                </a:solidFill>
              </a:rPr>
              <a:t>	</a:t>
            </a:r>
            <a:r>
              <a:rPr lang="hr-H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Nemojte više gubiti vrijeme tražeći dokumentaciju. Sada je sve na jednom mjestu, pregledno i 		lako dostupno.</a:t>
            </a:r>
          </a:p>
          <a:p>
            <a:pPr algn="l"/>
            <a:endParaRPr lang="hr-HR" sz="2400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57" y="260649"/>
            <a:ext cx="1108440" cy="1108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56" y="6237287"/>
            <a:ext cx="38004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685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187</TotalTime>
  <Words>66</Words>
  <Application>Microsoft Office PowerPoint</Application>
  <PresentationFormat>On-screen Show (4:3)</PresentationFormat>
  <Paragraphs>77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REGULATOR TRŽIŠTA LIJEKOVA JEDINSTVENI BUSINESS INTELLIGENCE SUSTAV ZA REGULACIJU TRŽIŠTA LIJEKOVA</vt:lpstr>
      <vt:lpstr>REGISTAR LIJEKOVA</vt:lpstr>
      <vt:lpstr>REGISTAR LIJEKOVA</vt:lpstr>
      <vt:lpstr>REGULACIJA CIJENA </vt:lpstr>
      <vt:lpstr>REGULACIJA CIJENA </vt:lpstr>
      <vt:lpstr>STATISTIČKA ANALIZA </vt:lpstr>
      <vt:lpstr>STATISTIČKA ANALIZA </vt:lpstr>
      <vt:lpstr>UPRAVLJANJE PROCESIMA</vt:lpstr>
      <vt:lpstr>UPRAVLJANJE PROCESIMA</vt:lpstr>
      <vt:lpstr> KRAJ  Hvala Vam na pažnji.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bbb</dc:creator>
  <cp:lastModifiedBy>Miron</cp:lastModifiedBy>
  <cp:revision>19</cp:revision>
  <dcterms:created xsi:type="dcterms:W3CDTF">2013-06-04T09:32:49Z</dcterms:created>
  <dcterms:modified xsi:type="dcterms:W3CDTF">2015-03-19T23:39:35Z</dcterms:modified>
</cp:coreProperties>
</file>